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AFFE2-47F0-CD43-9B42-2CEED21AC943}" type="datetimeFigureOut">
              <a:rPr lang="en-RS" smtClean="0"/>
              <a:t>09/11/2020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264-A6A3-7A49-BAFA-25161A0D1BC0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27096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4961-517F-6949-99CD-CEAB46F3B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F62B7-F30F-724D-BF3C-EA68A4C87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CBB8-A922-8543-9568-E67E7DF5B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130B-C106-2E47-B244-8B6E5455AE91}" type="datetime1">
              <a:rPr lang="en-US" smtClean="0"/>
              <a:t>11/9/20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B2BF-C09F-6B42-B757-72E3BF23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13407-91AB-6F4B-8D6D-E1F8E545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8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D0CF-831F-DA43-8EB6-6E31E8E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FD583-89B9-2543-A495-C6B1C4478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92880-8A92-4840-882D-23171FCD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14B0-3FF3-6D49-BCB0-EA2079751B16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3033-1E01-C24E-83B3-88947A5E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9726B-C553-6A4A-88CD-077EA03F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A0164-433E-CA45-AB82-43AD872A4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64DE8-F3BC-2B49-A2F3-65525AE1D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C4B7-A819-334F-8E69-6C8E2AFF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2F95-59BB-2C4D-BEBF-3160A7E3E5FA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63C4D-5DA5-4D46-8EED-52197FAE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554C-1E12-5840-A896-337BD561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B557-D91C-2441-99BE-D34BDABF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C69A-F36F-DA40-8F1C-4919D72A4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392A3-0396-7F4F-9A75-7CB90EF1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5801F-CB62-0D4C-8797-FDADB1605DC4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A3DC3-58EB-FC4F-812E-055A9D14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CAB62-7CE1-CD48-9D7B-79927A87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4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264F-6969-D941-AADB-CE47B621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433B-4523-CC47-829C-D4FAC47D4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BA88F-6463-C847-9956-AAE9C1A5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26AB-AD23-2742-83F6-F8F74146B0A8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F92FB-75F3-4049-BC80-2A197720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E243-6CFE-9E4F-8A05-77E215C9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3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A35-FAFF-9B48-84AD-A4849893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84A8-F6EF-334F-AB90-3C136587A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2DB81-B0C9-2D41-BA4A-C5E4B6619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3BB4C-0D0F-7A41-98D2-FCD4917C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DDF6-F156-E84D-9370-5B74066AF8A5}" type="datetime1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07F74-72EB-D24D-AFC4-1F55FC54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84F3-5F49-3D47-B2C6-A15E9C30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6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384C-C381-D242-96BB-F8F97E61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D7418-8008-A749-9DC0-CCE4C6F1D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E052C-6A36-8349-B023-CDA4D1994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5D2AA-FFDC-184C-BB4C-CD1184460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27FDB-2643-1348-88CD-C92D0BBE4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2109F-4DB3-8F4D-8258-436BB679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72B9-961D-CB4F-83CF-9EEDE09EA1A4}" type="datetime1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2FD9F9-8ACC-6D4E-90FF-97C2ADB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5F254-753B-B443-879D-DFE15841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2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A376-8FBE-1445-B9A8-60E3E925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F0884-D774-944C-996E-158B146C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AA3-2685-3841-8C0D-1A983A3F0352}" type="datetime1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B9C1E-32EE-AD4B-BFA8-1F2C3ED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377E5-0947-1141-AC74-0D8F12ED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10823-9077-6247-A555-042219B1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11F2-52AF-0141-9070-9C4E14D009A9}" type="datetime1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186E8-2D4B-1441-9716-0158DCA3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EE101-052D-4F41-BAA8-0CDE2BD1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7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93B8-F6B0-2A49-A8A9-3EA53474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F9BA-2084-6C46-8825-B52A5717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2E31F-D00E-F048-99CE-A989DA6E5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6D5C0-90E7-2748-84B1-6BC2709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4483-FBE6-AB48-B206-2A5578417C32}" type="datetime1">
              <a:rPr lang="en-US" smtClean="0"/>
              <a:t>11/9/20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0AEC1-6C7C-0542-B8D9-51A4100E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B4435-A458-0945-A8DE-5DDE2311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D0CA-F38C-264D-A352-DF1921AC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AED71-E295-3542-8A0D-D9FE62584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82367-B0A3-C643-A4A0-65B65799D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C5DA8-219F-0F45-A860-A05F30D3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233B-DA0C-3A49-A042-2D0A6C2470A3}" type="datetime1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58393-0C8A-1F45-9C51-AD6688BA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6FEF-33AE-E04A-B6C1-BD3E9AA6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4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06372-7FA8-EF49-B6D0-2E7F51D7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4CB5C-7B2A-3643-85C3-4616C1B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E6CD3-7894-9F4F-8469-81C98365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77E7-1ADA-9044-8ECE-D3DFDBA78380}" type="datetime1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49C05-3929-4E47-808C-861CF7D4D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E8838-5CF7-5749-ACE2-2F64688E5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2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55B3466-84A0-2343-8487-BA0EAE18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7"/>
            <a:ext cx="10316792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DB3B4-DC08-8D47-9D71-89A284E92AAE}"/>
              </a:ext>
            </a:extLst>
          </p:cNvPr>
          <p:cNvSpPr txBox="1"/>
          <p:nvPr/>
        </p:nvSpPr>
        <p:spPr>
          <a:xfrm>
            <a:off x="314325" y="6329363"/>
            <a:ext cx="427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>
                <a:latin typeface="Baghdad" pitchFamily="2" charset="-78"/>
                <a:cs typeface="Baghdad" pitchFamily="2" charset="-78"/>
              </a:rPr>
              <a:t>KRISTINA RADIVOJEVIĆ S55/20</a:t>
            </a:r>
            <a:endParaRPr lang="en-RS" sz="2000" dirty="0"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6768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322450" y="386475"/>
            <a:ext cx="703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POPULARNI PHP SOFTVERI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9E06-47CE-DD41-9FB8-B4DB35EBB9C5}"/>
              </a:ext>
            </a:extLst>
          </p:cNvPr>
          <p:cNvSpPr txBox="1"/>
          <p:nvPr/>
        </p:nvSpPr>
        <p:spPr>
          <a:xfrm>
            <a:off x="1229114" y="2993762"/>
            <a:ext cx="9733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BLOG/CMS (WordPress, PHP Blog, Drupal, Joomla, PHP Website, Reactor)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Školski sistemi (Moodle)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Forum (phpBB, Vanilla, BBPress)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23846-0CDC-FB4E-8DA2-614CDE27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0" y="1200536"/>
            <a:ext cx="1627136" cy="118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95927-0BC0-5545-9217-45ACE6DF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84" y="1197461"/>
            <a:ext cx="2514645" cy="1182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FB954-499A-A84A-AEC2-6AB05481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08" y="1279466"/>
            <a:ext cx="4442957" cy="100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E1E156-FA87-E946-AC9E-6B2C5B4F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390" y="4505306"/>
            <a:ext cx="2464959" cy="119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CEF48-F1B3-074E-B5F3-8D786FD5F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724" y="4702234"/>
            <a:ext cx="2146300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2045F1-4A51-0A45-A52B-F70C1E063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080" y="4429144"/>
            <a:ext cx="3223550" cy="126916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791C73-E00D-094B-931C-A3D8E49C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3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137719" y="373724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INTERNO NAPISAN KOD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B6106-B2F4-D14F-BE65-3181BCDA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75" y="238404"/>
            <a:ext cx="1128016" cy="108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446061" y="2461700"/>
            <a:ext cx="8455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Stranica može da sadrži: samo PHP kod, PHP kod koji je integrisan u HTML i HTML koji je integrisan u PHP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U svim slučajevima stranica mora da ima ekstenziju .php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Ako je stranica samo sa PHP kodom, tada počinje sa &lt;?php i završava sa ?&gt;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Ako je HTML kod potrebno integrisati u PHP kod, tada se on pise unutar </a:t>
            </a:r>
            <a:r>
              <a:rPr lang="en-RS" i="1" dirty="0">
                <a:latin typeface="Baghdad" pitchFamily="2" charset="-78"/>
                <a:cs typeface="Baghdad" pitchFamily="2" charset="-78"/>
              </a:rPr>
              <a:t>echo()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Ako je PHP kod potrebno integrisati u većinski HTML, tada se na tom mestu otvara php sekcija &lt;?php -- ?&gt;</a:t>
            </a: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15E244-9AC2-AD4F-A8A8-B8080661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4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1766396" y="376234"/>
            <a:ext cx="8325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INTERNO NAPISAN KOD - PRIMER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F85EE-BA92-4B48-98A1-6FED5EFFFABF}"/>
              </a:ext>
            </a:extLst>
          </p:cNvPr>
          <p:cNvSpPr txBox="1"/>
          <p:nvPr/>
        </p:nvSpPr>
        <p:spPr>
          <a:xfrm>
            <a:off x="1581665" y="2026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A34061B-1657-614C-9A9F-95D0482C2C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0100" y="1306025"/>
            <a:ext cx="7352269" cy="48094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93D97-EFA2-014D-859A-080C97F8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82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1878227" y="332262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EKSTERNO NAPISAN KOD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B6106-B2F4-D14F-BE65-3181BCDA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592" y="252457"/>
            <a:ext cx="1128016" cy="108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446061" y="1970360"/>
            <a:ext cx="845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Funkcija </a:t>
            </a:r>
            <a:r>
              <a:rPr lang="en-RS" i="1" dirty="0">
                <a:latin typeface="Baghdad" pitchFamily="2" charset="-78"/>
                <a:cs typeface="Baghdad" pitchFamily="2" charset="-78"/>
              </a:rPr>
              <a:t>include() 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postavlja kompletan sadržaj zadatog spoljašnjeg fajla u stranicu koja je taj kod pozvala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Ovaj kod se kopira na mesto gde je funkcija </a:t>
            </a:r>
            <a:r>
              <a:rPr lang="en-RS" i="1" dirty="0">
                <a:latin typeface="Baghdad" pitchFamily="2" charset="-78"/>
                <a:cs typeface="Baghdad" pitchFamily="2" charset="-78"/>
              </a:rPr>
              <a:t>include()  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pozvana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59F44-89EC-5B45-A569-8F789873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43" y="3323439"/>
            <a:ext cx="4744995" cy="27839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1A34A5-7014-F341-ACB5-66341255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5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1878227" y="398566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EKSTERNO NAPISAN KOD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B6106-B2F4-D14F-BE65-3181BCDA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32" y="214132"/>
            <a:ext cx="1128016" cy="108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446061" y="2539667"/>
            <a:ext cx="8455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Postoje 4 funkcije za učitavanje spoljašnjih fajlova: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latin typeface="Baghdad" pitchFamily="2" charset="-78"/>
                <a:cs typeface="Baghdad" pitchFamily="2" charset="-78"/>
              </a:rPr>
              <a:t>include() -&gt;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učitavanje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spoljašnjeg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fajla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include_once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() -&gt;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učitavanje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fajla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samo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jednom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latin typeface="Baghdad" pitchFamily="2" charset="-78"/>
                <a:cs typeface="Baghdad" pitchFamily="2" charset="-78"/>
              </a:rPr>
              <a:t>require() -&gt;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isto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kao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kod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include(),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samo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što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kod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pojave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greške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zaustavlja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kod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dok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kod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include()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samo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generiše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upozorenje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require_once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() -&gt;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isto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kao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require(),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samo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što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proverava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da li je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dati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fajl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već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učitan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pa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ako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jeste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ne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uključuje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ga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ponovo</a:t>
            </a: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DA709-909C-164F-9DCE-792581EB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40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506198" y="352004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PROMENLJIVE U PHP-U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446061" y="2255099"/>
            <a:ext cx="8867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P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očinju sa rezervisanim simbolom </a:t>
            </a:r>
            <a:r>
              <a:rPr lang="en-RS" b="1" dirty="0">
                <a:latin typeface="Baghdad" pitchFamily="2" charset="-78"/>
                <a:cs typeface="Baghdad" pitchFamily="2" charset="-78"/>
              </a:rPr>
              <a:t>$ 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nakon čega ide ime promenljive ili _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Imena promenljivih su case sensitive ($broj i $Broj nisu ista promenljiva)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Promenljive u svom imenu mogu da sadrže samo alpha-numeričke karaktere (0-9,  a-Z,  _)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Promenljive ne smeju da sadrže n space-ova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A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ko promenljiva ima više reči, one moraju biti povezane sa _ ili međusobno spojene ($myString ili $my_string)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B67E9-0366-4046-9C1D-C3B501C3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Graphic 14" descr="Playbook">
            <a:extLst>
              <a:ext uri="{FF2B5EF4-FFF2-40B4-BE49-F238E27FC236}">
                <a16:creationId xmlns:a16="http://schemas.microsoft.com/office/drawing/2014/main" id="{3928EFC4-DF84-CE40-8B88-7947A7AD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6449" y="1339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5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962250" y="434824"/>
            <a:ext cx="10084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PRENOŠENJE PO VREDNOSTI I REFERENCI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406380" y="1758675"/>
            <a:ext cx="88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PHP podržava prenošenje parametara po vrednosti i po referenci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Po vrednosti (sadržaj jedne promenljive se kopira u drugu i dalje svaka od njih nastavlja ”da živi samostalno i nezavisno od druge”)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8382F30-0FEF-7A4F-BEF8-5418EC828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670" y="3304088"/>
            <a:ext cx="8668089" cy="22769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0FB7D-EEAE-684C-88E7-AE842AFE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9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1031627" y="409430"/>
            <a:ext cx="1005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PRENOŠENJE PO VREDNOSTI I REFERENCI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406380" y="1758675"/>
            <a:ext cx="88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P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o referenci (lokacija u memoriji jedne promenljive dodeljuje se drugoj, pa obe gledaju na isto mesto i vide isti sadržaj, tj vrednosti)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Prenošenje po referenci se realizuje operatorom </a:t>
            </a:r>
            <a:r>
              <a:rPr lang="en-US" b="1" dirty="0"/>
              <a:t>&amp;</a:t>
            </a:r>
            <a:r>
              <a:rPr lang="en-RS" dirty="0">
                <a:effectLst/>
              </a:rPr>
              <a:t> </a:t>
            </a:r>
            <a:endParaRPr lang="en-RS" b="1" dirty="0"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5C7620-FBD3-5F4E-A866-BBE9F747E2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6380" y="3511493"/>
            <a:ext cx="9306928" cy="18583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E0D9E-456F-EA45-86B4-456E4EFD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7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428650" y="376234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PROMENLJIVE I KONSTANTE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12EC8-F115-1D4B-9538-832C11D9471A}"/>
              </a:ext>
            </a:extLst>
          </p:cNvPr>
          <p:cNvSpPr txBox="1"/>
          <p:nvPr/>
        </p:nvSpPr>
        <p:spPr>
          <a:xfrm>
            <a:off x="1364494" y="2266015"/>
            <a:ext cx="9022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Promenljive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oznake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kojima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neka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vrednost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može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dodeliti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u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toku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koda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promeniti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Konstantama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vrednost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ne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može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menjati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definišu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velikim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slovom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pozivaju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bez $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Za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konstante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uzimaju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veličine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fiksne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Definisana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reč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je </a:t>
            </a:r>
            <a:r>
              <a:rPr lang="en-GB" b="1" dirty="0">
                <a:latin typeface="Baghdad" pitchFamily="2" charset="-78"/>
                <a:cs typeface="Baghdad" pitchFamily="2" charset="-78"/>
              </a:rPr>
              <a:t>DEFINE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30485-60C1-FA4E-92EF-7DC88A0D56C3}"/>
              </a:ext>
            </a:extLst>
          </p:cNvPr>
          <p:cNvSpPr/>
          <p:nvPr/>
        </p:nvSpPr>
        <p:spPr>
          <a:xfrm>
            <a:off x="3002693" y="40596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define(“BROJ-PI”, 3.14); </a:t>
            </a:r>
            <a:endParaRPr lang="en-R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echo(BROJ-PI);</a:t>
            </a:r>
            <a:endParaRPr lang="en-R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0192D-39CA-9C44-8F99-6890F726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7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312293" y="269607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TIPOVI PODATAKA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B6F23D1-9A42-AB42-B125-1174C4AFB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2958" y="1201174"/>
            <a:ext cx="7293685" cy="454471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DEE7D-2FC3-8442-B2F4-A81442D2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 dirty="0"/>
          </a:p>
        </p:txBody>
      </p:sp>
      <p:pic>
        <p:nvPicPr>
          <p:cNvPr id="16" name="Graphic 15" descr="Research">
            <a:extLst>
              <a:ext uri="{FF2B5EF4-FFF2-40B4-BE49-F238E27FC236}">
                <a16:creationId xmlns:a16="http://schemas.microsoft.com/office/drawing/2014/main" id="{1B8C4116-14BB-744A-B80E-C4796B6DE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8240" y="166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4447812" y="288485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PODSETNIK</a:t>
            </a:r>
            <a:r>
              <a:rPr lang="en-RS" sz="4000" dirty="0">
                <a:latin typeface="Baghdad" pitchFamily="2" charset="-78"/>
                <a:cs typeface="Baghdad" pitchFamily="2" charset="-78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05AF5-4BB9-444C-934E-AADAFEF9CDBC}"/>
              </a:ext>
            </a:extLst>
          </p:cNvPr>
          <p:cNvSpPr txBox="1"/>
          <p:nvPr/>
        </p:nvSpPr>
        <p:spPr>
          <a:xfrm>
            <a:off x="537663" y="1567832"/>
            <a:ext cx="11213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/>
              <a:t> 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Web sajt je programska struktura koja se fizički nalazi na web serveru i koja je namenjena prikazivanju u browser-u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Lokacija web sajta je definisana jedinstvenom URL adresom, a komunikacija browser-a i servera se realizuje http ili https protokolom</a:t>
            </a: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Browser – server komunikacija</a:t>
            </a: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14" name="Picture 13" descr="A picture containing flower, computer&#10;&#10;Description automatically generated">
            <a:extLst>
              <a:ext uri="{FF2B5EF4-FFF2-40B4-BE49-F238E27FC236}">
                <a16:creationId xmlns:a16="http://schemas.microsoft.com/office/drawing/2014/main" id="{B5D03961-80EA-AC43-A07C-8EA3851495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7760" y="3328762"/>
            <a:ext cx="6716319" cy="31579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364F0-1B1E-654E-9CBC-8564BC22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  <p:pic>
        <p:nvPicPr>
          <p:cNvPr id="18" name="Graphic 17" descr="Badge Tick">
            <a:extLst>
              <a:ext uri="{FF2B5EF4-FFF2-40B4-BE49-F238E27FC236}">
                <a16:creationId xmlns:a16="http://schemas.microsoft.com/office/drawing/2014/main" id="{76279A88-B7E4-9B43-898F-A02FE493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5032" y="1379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4138892" y="328093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OPERATORI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E1D23-FB53-9B44-B3C4-4CAD7401C854}"/>
              </a:ext>
            </a:extLst>
          </p:cNvPr>
          <p:cNvSpPr txBox="1"/>
          <p:nvPr/>
        </p:nvSpPr>
        <p:spPr>
          <a:xfrm>
            <a:off x="1816442" y="1445739"/>
            <a:ext cx="824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U PHP-u postoje sledeće vrste operatora: aritmetički, string, operatori dodele, operatori poređenja, logički operatori, operatori nad bitovima, operatori za rad sa nizovima, itd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P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roste matematičke operacije</a:t>
            </a: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2CB301F-5382-B247-B4AC-93A049A2A6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24392" y="2797518"/>
            <a:ext cx="3429000" cy="2908300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62B235-2E7A-FC40-B0EA-6CB68C2BBD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92081" y="2757248"/>
            <a:ext cx="728980" cy="3186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F633-00D5-AB49-8DAD-C8C0943693AB}"/>
              </a:ext>
            </a:extLst>
          </p:cNvPr>
          <p:cNvSpPr txBox="1"/>
          <p:nvPr/>
        </p:nvSpPr>
        <p:spPr>
          <a:xfrm>
            <a:off x="7406925" y="2248283"/>
            <a:ext cx="113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>
                <a:latin typeface="Baghdad" pitchFamily="2" charset="-78"/>
                <a:cs typeface="Baghdad" pitchFamily="2" charset="-78"/>
              </a:rPr>
              <a:t>Operatori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C025A-8AFA-C64D-A9E7-ED51CEE6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 dirty="0"/>
          </a:p>
        </p:txBody>
      </p:sp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54D98BEA-0C79-B24A-9069-0A6D52018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785" y="2248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870471" y="288485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LOGIČKI OPERATORI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C1C75D1F-84EF-1541-BA91-5710D0058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0670" y="1480837"/>
            <a:ext cx="8230432" cy="38484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D45A93-F39F-F648-83C2-DF748F9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Graphic 14" descr="Research">
            <a:extLst>
              <a:ext uri="{FF2B5EF4-FFF2-40B4-BE49-F238E27FC236}">
                <a16:creationId xmlns:a16="http://schemas.microsoft.com/office/drawing/2014/main" id="{74EA6D87-105D-4542-94E0-FCEF3330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9872" y="217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4070273" y="386475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>
                <a:latin typeface="Baghdad" pitchFamily="2" charset="-78"/>
                <a:cs typeface="Baghdad" pitchFamily="2" charset="-78"/>
              </a:rPr>
              <a:t>var_dump</a:t>
            </a:r>
            <a:r>
              <a:rPr lang="en-GB" sz="4000" b="1" dirty="0">
                <a:latin typeface="Baghdad" pitchFamily="2" charset="-78"/>
                <a:cs typeface="Baghdad" pitchFamily="2" charset="-78"/>
              </a:rPr>
              <a:t>()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597225" y="1609971"/>
            <a:ext cx="8716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Ova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funkcija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prikazuje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struktuirane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informacije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u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vezi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jednom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ili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više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promenljivih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ili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iskaza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koji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uključuje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tip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vrednost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Na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ovaj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način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se u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svakom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trenutku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može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pratiti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tip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vrednost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neke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promenljive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u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toku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realizacije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koda</a:t>
            </a: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2F620-E29E-0E4C-BEA2-991797F2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C2AD6-37B7-6F48-BFF3-0BE4CEDF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72" y="2999771"/>
            <a:ext cx="4470400" cy="326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25440-261B-4D43-B3F5-4EF3FB6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3580713"/>
            <a:ext cx="1682515" cy="369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2BACF-CFF5-9D4C-A507-ED52D5FF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48" y="4340146"/>
            <a:ext cx="530587" cy="308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4331B-BF25-014B-8CE4-6BF340FA9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641" y="4922087"/>
            <a:ext cx="531824" cy="320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60ED9-94C4-A14A-8F42-4DA3F862F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972" y="6263671"/>
            <a:ext cx="8919791" cy="40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8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4447812" y="342422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NIZOVI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670670" y="1877624"/>
            <a:ext cx="8716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Niz je složen tip podataka koji u sebi može imati više vrednosti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O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ve vrednosti su jednoznačno raspoređene unutar niza kao elementi niza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V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rednosti niza NE MORAJU biti jednog tipa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Elementima niza se pristupa preko njihovih indeksa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Indeksi niza u PHP-u mogu biti numeričke vrednosti i stringovi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Ne mora se inicijalno definisati promenljiva tipa niz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Ne mora se desfinisati inicijalna duzina niza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Ako se ne navede drugačije, prvi element niza ima indeks 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C9C05-7E15-4543-8AAC-9EC8EB4C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27" y="4671609"/>
            <a:ext cx="5265523" cy="1329589"/>
          </a:xfrm>
          <a:prstGeom prst="rect">
            <a:avLst/>
          </a:prstGeom>
        </p:spPr>
      </p:pic>
      <p:pic>
        <p:nvPicPr>
          <p:cNvPr id="17" name="Graphic 16" descr="Priorities">
            <a:extLst>
              <a:ext uri="{FF2B5EF4-FFF2-40B4-BE49-F238E27FC236}">
                <a16:creationId xmlns:a16="http://schemas.microsoft.com/office/drawing/2014/main" id="{5C98232E-9CE2-0D46-97D2-4559A4BB1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350" y="16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6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852396" y="281375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KREIRANJE NIZA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737726" y="1527846"/>
            <a:ext cx="8716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Kreiranjem jednog po jednog njegovog člana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ime_niza</a:t>
            </a:r>
            <a:r>
              <a:rPr lang="en-US" dirty="0"/>
              <a:t>[0] = “</a:t>
            </a:r>
            <a:r>
              <a:rPr lang="en-US" dirty="0" err="1"/>
              <a:t>Prvi</a:t>
            </a:r>
            <a:r>
              <a:rPr lang="en-US" dirty="0"/>
              <a:t>”;</a:t>
            </a:r>
            <a:endParaRPr lang="en-RS" dirty="0"/>
          </a:p>
          <a:p>
            <a:pPr lvl="1"/>
            <a:r>
              <a:rPr lang="en-US" dirty="0"/>
              <a:t>$</a:t>
            </a:r>
            <a:r>
              <a:rPr lang="en-US" dirty="0" err="1"/>
              <a:t>ime_niza</a:t>
            </a:r>
            <a:r>
              <a:rPr lang="en-US" dirty="0"/>
              <a:t>[1] = “</a:t>
            </a:r>
            <a:r>
              <a:rPr lang="en-US" dirty="0" err="1"/>
              <a:t>Drugi</a:t>
            </a:r>
            <a:r>
              <a:rPr lang="en-US" dirty="0"/>
              <a:t>”</a:t>
            </a:r>
            <a:endParaRPr lang="en-RS" dirty="0"/>
          </a:p>
          <a:p>
            <a:pPr lvl="1"/>
            <a:r>
              <a:rPr lang="en-US" dirty="0"/>
              <a:t>$</a:t>
            </a:r>
            <a:r>
              <a:rPr lang="en-US" dirty="0" err="1"/>
              <a:t>ime_niza</a:t>
            </a:r>
            <a:r>
              <a:rPr lang="en-US" dirty="0"/>
              <a:t>[2] = “</a:t>
            </a:r>
            <a:r>
              <a:rPr lang="en-US" dirty="0" err="1"/>
              <a:t>Treci</a:t>
            </a:r>
            <a:r>
              <a:rPr lang="en-US" dirty="0"/>
              <a:t>”;</a:t>
            </a:r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Baghdad" pitchFamily="2" charset="-78"/>
                <a:cs typeface="Baghdad" pitchFamily="2" charset="-78"/>
              </a:rPr>
              <a:t>Kreiranje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celog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niza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sa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podrazumevanim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indeksima</a:t>
            </a:r>
            <a:endParaRPr lang="en-US" dirty="0">
              <a:latin typeface="Baghdad" pitchFamily="2" charset="-78"/>
              <a:cs typeface="Baghdad" pitchFamily="2" charset="-78"/>
            </a:endParaRPr>
          </a:p>
          <a:p>
            <a:pPr lvl="1"/>
            <a:r>
              <a:rPr lang="en-US" dirty="0"/>
              <a:t>$</a:t>
            </a:r>
            <a:r>
              <a:rPr lang="en-US" dirty="0" err="1"/>
              <a:t>ime_niza</a:t>
            </a:r>
            <a:r>
              <a:rPr lang="en-US" dirty="0"/>
              <a:t> = array(“</a:t>
            </a:r>
            <a:r>
              <a:rPr lang="en-US" dirty="0" err="1"/>
              <a:t>Prvi</a:t>
            </a:r>
            <a:r>
              <a:rPr lang="en-US" dirty="0"/>
              <a:t>”, “</a:t>
            </a:r>
            <a:r>
              <a:rPr lang="en-US" dirty="0" err="1"/>
              <a:t>Drugi</a:t>
            </a:r>
            <a:r>
              <a:rPr lang="en-US" dirty="0"/>
              <a:t>”, “</a:t>
            </a:r>
            <a:r>
              <a:rPr lang="en-US" dirty="0" err="1"/>
              <a:t>Treci</a:t>
            </a:r>
            <a:r>
              <a:rPr lang="en-US" dirty="0"/>
              <a:t>”);  //</a:t>
            </a:r>
            <a:r>
              <a:rPr lang="en-US" dirty="0" err="1"/>
              <a:t>indeksi</a:t>
            </a:r>
            <a:r>
              <a:rPr lang="en-US" dirty="0"/>
              <a:t> </a:t>
            </a:r>
            <a:r>
              <a:rPr lang="en-US" dirty="0" err="1"/>
              <a:t>pocinju</a:t>
            </a:r>
            <a:r>
              <a:rPr lang="en-US" dirty="0"/>
              <a:t> od 0</a:t>
            </a:r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Baghdad" pitchFamily="2" charset="-78"/>
                <a:cs typeface="Baghdad" pitchFamily="2" charset="-78"/>
              </a:rPr>
              <a:t>Kreiranje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celog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niza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sa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definisanim</a:t>
            </a:r>
            <a:r>
              <a:rPr lang="en-US" dirty="0">
                <a:latin typeface="Baghdad" pitchFamily="2" charset="-78"/>
                <a:cs typeface="Baghdad" pitchFamily="2" charset="-78"/>
              </a:rPr>
              <a:t> </a:t>
            </a:r>
            <a:r>
              <a:rPr lang="en-US" dirty="0" err="1">
                <a:latin typeface="Baghdad" pitchFamily="2" charset="-78"/>
                <a:cs typeface="Baghdad" pitchFamily="2" charset="-78"/>
              </a:rPr>
              <a:t>indeksima</a:t>
            </a:r>
            <a:endParaRPr lang="en-US" dirty="0">
              <a:latin typeface="Baghdad" pitchFamily="2" charset="-78"/>
              <a:cs typeface="Baghdad" pitchFamily="2" charset="-78"/>
            </a:endParaRPr>
          </a:p>
          <a:p>
            <a:r>
              <a:rPr lang="en-US" dirty="0">
                <a:latin typeface="Baghdad" pitchFamily="2" charset="-78"/>
                <a:cs typeface="Baghdad" pitchFamily="2" charset="-78"/>
              </a:rPr>
              <a:t>        </a:t>
            </a:r>
            <a:r>
              <a:rPr lang="en-US" dirty="0"/>
              <a:t>$niz1 = array(3=&gt;”</a:t>
            </a:r>
            <a:r>
              <a:rPr lang="en-US" dirty="0" err="1"/>
              <a:t>Treci</a:t>
            </a:r>
            <a:r>
              <a:rPr lang="en-US" dirty="0"/>
              <a:t>”, 2=&gt;”</a:t>
            </a:r>
            <a:r>
              <a:rPr lang="en-US" dirty="0" err="1"/>
              <a:t>Drugi</a:t>
            </a:r>
            <a:r>
              <a:rPr lang="en-US" dirty="0"/>
              <a:t>”, 1=&gt;”</a:t>
            </a:r>
            <a:r>
              <a:rPr lang="en-US" dirty="0" err="1"/>
              <a:t>Prvi</a:t>
            </a:r>
            <a:r>
              <a:rPr lang="en-US" dirty="0"/>
              <a:t>”);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Kreiranjem</a:t>
            </a:r>
            <a:r>
              <a:rPr lang="en-US" dirty="0"/>
              <a:t> </a:t>
            </a:r>
            <a:r>
              <a:rPr lang="en-US" dirty="0" err="1"/>
              <a:t>asocijativnog</a:t>
            </a:r>
            <a:r>
              <a:rPr lang="en-US" dirty="0"/>
              <a:t> </a:t>
            </a:r>
            <a:r>
              <a:rPr lang="en-US" dirty="0" err="1"/>
              <a:t>niza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ime_niza</a:t>
            </a:r>
            <a:r>
              <a:rPr lang="en-US" dirty="0"/>
              <a:t> = array(“1”=&gt;”</a:t>
            </a:r>
            <a:r>
              <a:rPr lang="en-US" dirty="0" err="1"/>
              <a:t>Prvi</a:t>
            </a:r>
            <a:r>
              <a:rPr lang="en-US" dirty="0"/>
              <a:t>”, “2”=&gt;”</a:t>
            </a:r>
            <a:r>
              <a:rPr lang="en-US" dirty="0" err="1"/>
              <a:t>Drugi</a:t>
            </a:r>
            <a:r>
              <a:rPr lang="en-US" dirty="0"/>
              <a:t>”, “3”=&gt;”</a:t>
            </a:r>
            <a:r>
              <a:rPr lang="en-US" dirty="0" err="1"/>
              <a:t>Treci</a:t>
            </a:r>
            <a:r>
              <a:rPr lang="en-US" dirty="0"/>
              <a:t>”);</a:t>
            </a:r>
            <a:endParaRPr lang="en-RS" dirty="0"/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2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667045" y="208570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VRSTE NIZOVA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737726" y="1527846"/>
            <a:ext cx="87165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Numerički (index niza je broj)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ime</a:t>
            </a:r>
            <a:r>
              <a:rPr lang="en-US" dirty="0"/>
              <a:t>[0] = “Marko”;</a:t>
            </a:r>
            <a:endParaRPr lang="en-RS" dirty="0"/>
          </a:p>
          <a:p>
            <a:pPr lvl="1"/>
            <a:r>
              <a:rPr lang="en-US" dirty="0"/>
              <a:t>$</a:t>
            </a:r>
            <a:r>
              <a:rPr lang="en-US" dirty="0" err="1"/>
              <a:t>ime</a:t>
            </a:r>
            <a:r>
              <a:rPr lang="en-US" dirty="0"/>
              <a:t>[1] = “Ana”;</a:t>
            </a:r>
            <a:endParaRPr lang="en-RS" dirty="0"/>
          </a:p>
          <a:p>
            <a:pPr lvl="1"/>
            <a:r>
              <a:rPr lang="en-US" dirty="0"/>
              <a:t>$</a:t>
            </a:r>
            <a:r>
              <a:rPr lang="en-US" dirty="0" err="1"/>
              <a:t>ime</a:t>
            </a:r>
            <a:r>
              <a:rPr lang="en-US" dirty="0"/>
              <a:t>[2] = “Maja”;</a:t>
            </a:r>
            <a:endParaRPr lang="en-RS" dirty="0"/>
          </a:p>
          <a:p>
            <a:pPr lvl="1"/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A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socijativni (index niza je neki sadržaj)</a:t>
            </a:r>
          </a:p>
          <a:p>
            <a:pPr lvl="1"/>
            <a:r>
              <a:rPr lang="en-US" dirty="0"/>
              <a:t>$grad[‘Marko’] = “BG”;</a:t>
            </a:r>
            <a:endParaRPr lang="en-RS" dirty="0"/>
          </a:p>
          <a:p>
            <a:pPr lvl="1"/>
            <a:r>
              <a:rPr lang="en-US" dirty="0"/>
              <a:t>$grad[‘Ana’] = “NS”;</a:t>
            </a:r>
            <a:endParaRPr lang="en-RS" dirty="0"/>
          </a:p>
          <a:p>
            <a:pPr lvl="1"/>
            <a:r>
              <a:rPr lang="en-US" dirty="0"/>
              <a:t>$grad[‘Maja’] = “NI”;</a:t>
            </a:r>
            <a:endParaRPr lang="en-RS" dirty="0"/>
          </a:p>
          <a:p>
            <a:pPr lvl="1"/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M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ultidimenzionalni (niz je sastavljen od jednog ili više nizova)</a:t>
            </a:r>
          </a:p>
          <a:p>
            <a:pPr lvl="1"/>
            <a:r>
              <a:rPr lang="en-US" dirty="0"/>
              <a:t>“Marko” =&gt; array(“22”, “student”);</a:t>
            </a:r>
            <a:endParaRPr lang="en-RS" dirty="0"/>
          </a:p>
          <a:p>
            <a:pPr lvl="1"/>
            <a:r>
              <a:rPr lang="en-US" dirty="0"/>
              <a:t>“Ana” =&gt; array(“30”, “</a:t>
            </a:r>
            <a:r>
              <a:rPr lang="en-US" dirty="0" err="1"/>
              <a:t>nezaposlena</a:t>
            </a:r>
            <a:r>
              <a:rPr lang="en-US" dirty="0"/>
              <a:t>”);</a:t>
            </a:r>
            <a:endParaRPr lang="en-RS" dirty="0"/>
          </a:p>
          <a:p>
            <a:pPr lvl="1"/>
            <a:r>
              <a:rPr lang="en-US" dirty="0"/>
              <a:t>“Maja” =&gt; array(“40”, “</a:t>
            </a:r>
            <a:r>
              <a:rPr lang="en-US" dirty="0" err="1"/>
              <a:t>zaposlena</a:t>
            </a:r>
            <a:r>
              <a:rPr lang="en-US" dirty="0"/>
              <a:t>”);</a:t>
            </a:r>
            <a:endParaRPr lang="en-RS" dirty="0"/>
          </a:p>
          <a:p>
            <a:pPr lvl="1"/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F2375-0A46-D54D-9E97-88D0D4A8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9" y="1464506"/>
            <a:ext cx="4246749" cy="2657475"/>
          </a:xfrm>
          <a:prstGeom prst="rect">
            <a:avLst/>
          </a:prstGeom>
        </p:spPr>
      </p:pic>
      <p:pic>
        <p:nvPicPr>
          <p:cNvPr id="16" name="Graphic 15" descr="Clipboard Partially Ticked">
            <a:extLst>
              <a:ext uri="{FF2B5EF4-FFF2-40B4-BE49-F238E27FC236}">
                <a16:creationId xmlns:a16="http://schemas.microsoft.com/office/drawing/2014/main" id="{C0D62825-3D00-B242-9093-AA417A1D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917" y="2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215018" y="262695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PRIMERI ČITANJA NIZA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737726" y="1527846"/>
            <a:ext cx="871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D7EA651-DBC3-8E41-86A6-F8D83344E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6615" y="1244600"/>
            <a:ext cx="4090637" cy="2381938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CC42952F-28E3-0F4C-A18F-85668551FD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9033" y="1238938"/>
            <a:ext cx="4279900" cy="238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ACD8D-7531-1C4F-BFC4-0DC90955E13E}"/>
              </a:ext>
            </a:extLst>
          </p:cNvPr>
          <p:cNvSpPr txBox="1"/>
          <p:nvPr/>
        </p:nvSpPr>
        <p:spPr>
          <a:xfrm>
            <a:off x="4542588" y="4237151"/>
            <a:ext cx="3106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u="sng" dirty="0">
                <a:latin typeface="Baghdad" pitchFamily="2" charset="-78"/>
                <a:cs typeface="Baghdad" pitchFamily="2" charset="-78"/>
              </a:rPr>
              <a:t>Rezultat oba zapisa će biti:</a:t>
            </a: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lvl="2"/>
            <a:r>
              <a:rPr lang="en-RS" dirty="0">
                <a:latin typeface="Baghdad" pitchFamily="2" charset="-78"/>
                <a:cs typeface="Baghdad" pitchFamily="2" charset="-78"/>
              </a:rPr>
              <a:t>Marko</a:t>
            </a:r>
          </a:p>
          <a:p>
            <a:pPr lvl="2"/>
            <a:r>
              <a:rPr lang="en-RS" dirty="0">
                <a:latin typeface="Baghdad" pitchFamily="2" charset="-78"/>
                <a:cs typeface="Baghdad" pitchFamily="2" charset="-78"/>
              </a:rPr>
              <a:t>Ana</a:t>
            </a:r>
          </a:p>
          <a:p>
            <a:pPr lvl="2"/>
            <a:r>
              <a:rPr lang="en-RS" dirty="0">
                <a:latin typeface="Baghdad" pitchFamily="2" charset="-78"/>
                <a:cs typeface="Baghdad" pitchFamily="2" charset="-78"/>
              </a:rPr>
              <a:t>Maja </a:t>
            </a:r>
          </a:p>
        </p:txBody>
      </p:sp>
    </p:spTree>
    <p:extLst>
      <p:ext uri="{BB962C8B-B14F-4D97-AF65-F5344CB8AC3E}">
        <p14:creationId xmlns:p14="http://schemas.microsoft.com/office/powerpoint/2010/main" val="293652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232073" y="232243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PRIMERI ČITANJA NIZA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737726" y="1527846"/>
            <a:ext cx="871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 dirty="0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C734DBB0-023E-5E4E-884E-042EC016A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2057" y="1367031"/>
            <a:ext cx="5731510" cy="2263775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5DCCF34A-7477-D642-9A7D-0DF379AAC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67415" y="3798976"/>
            <a:ext cx="5731510" cy="2345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5518D-1CAC-B941-B6BB-E195753B1BEE}"/>
              </a:ext>
            </a:extLst>
          </p:cNvPr>
          <p:cNvSpPr txBox="1"/>
          <p:nvPr/>
        </p:nvSpPr>
        <p:spPr>
          <a:xfrm>
            <a:off x="8202891" y="2528566"/>
            <a:ext cx="432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u="sng" dirty="0">
                <a:latin typeface="Baghdad" pitchFamily="2" charset="-78"/>
                <a:cs typeface="Baghdad" pitchFamily="2" charset="-78"/>
              </a:rPr>
              <a:t>Rezultat oba zapisa će biti:</a:t>
            </a: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98E88E77-45D7-1341-9127-191AD32A1E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08875" y="3228429"/>
            <a:ext cx="4000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9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137719" y="187207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FUNKCIJE ZA RAD SA NIZOVIMA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737726" y="1527846"/>
            <a:ext cx="871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5518D-1CAC-B941-B6BB-E195753B1BEE}"/>
              </a:ext>
            </a:extLst>
          </p:cNvPr>
          <p:cNvSpPr txBox="1"/>
          <p:nvPr/>
        </p:nvSpPr>
        <p:spPr>
          <a:xfrm>
            <a:off x="8202891" y="2528566"/>
            <a:ext cx="432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28" name="Picture 27" descr="Text, letter&#10;&#10;Description automatically generated">
            <a:extLst>
              <a:ext uri="{FF2B5EF4-FFF2-40B4-BE49-F238E27FC236}">
                <a16:creationId xmlns:a16="http://schemas.microsoft.com/office/drawing/2014/main" id="{E5B4C176-90DE-5B44-8425-D26DE275DA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0592" y="1513237"/>
            <a:ext cx="8483682" cy="42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1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4070273" y="294369"/>
            <a:ext cx="8121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Baghdad" pitchFamily="2" charset="-78"/>
                <a:cs typeface="Baghdad" pitchFamily="2" charset="-78"/>
              </a:rPr>
              <a:t>LITERATURA</a:t>
            </a:r>
            <a:endParaRPr lang="en-RS" sz="4000" b="1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205B6-86B2-7F44-9C03-30EA47E33425}"/>
              </a:ext>
            </a:extLst>
          </p:cNvPr>
          <p:cNvSpPr txBox="1"/>
          <p:nvPr/>
        </p:nvSpPr>
        <p:spPr>
          <a:xfrm>
            <a:off x="1737726" y="1527846"/>
            <a:ext cx="871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1576-3B18-8D46-BC51-178B89D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5518D-1CAC-B941-B6BB-E195753B1BEE}"/>
              </a:ext>
            </a:extLst>
          </p:cNvPr>
          <p:cNvSpPr txBox="1"/>
          <p:nvPr/>
        </p:nvSpPr>
        <p:spPr>
          <a:xfrm>
            <a:off x="8202891" y="2528566"/>
            <a:ext cx="432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75EE2-FE8C-A34D-A44E-EABD228FA2F6}"/>
              </a:ext>
            </a:extLst>
          </p:cNvPr>
          <p:cNvSpPr txBox="1"/>
          <p:nvPr/>
        </p:nvSpPr>
        <p:spPr>
          <a:xfrm>
            <a:off x="1670670" y="2163962"/>
            <a:ext cx="9002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sr-Latn-RS" dirty="0">
                <a:latin typeface="Baghdad" pitchFamily="2" charset="-78"/>
                <a:cs typeface="Baghdad" pitchFamily="2" charset="-78"/>
              </a:rPr>
              <a:t>PHP i </a:t>
            </a:r>
            <a:r>
              <a:rPr lang="sr-Latn-RS" dirty="0" err="1">
                <a:latin typeface="Baghdad" pitchFamily="2" charset="-78"/>
                <a:cs typeface="Baghdad" pitchFamily="2" charset="-78"/>
              </a:rPr>
              <a:t>MySQL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, </a:t>
            </a:r>
            <a:r>
              <a:rPr lang="sr-Latn-RS" dirty="0" err="1">
                <a:latin typeface="Baghdad" pitchFamily="2" charset="-78"/>
                <a:cs typeface="Baghdad" pitchFamily="2" charset="-78"/>
              </a:rPr>
              <a:t>W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 </a:t>
            </a:r>
            <a:r>
              <a:rPr lang="sr-Latn-RS" dirty="0" err="1">
                <a:latin typeface="Baghdad" pitchFamily="2" charset="-78"/>
                <a:cs typeface="Baghdad" pitchFamily="2" charset="-78"/>
              </a:rPr>
              <a:t>Jason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 </a:t>
            </a:r>
            <a:r>
              <a:rPr lang="sr-Latn-RS" dirty="0" err="1">
                <a:latin typeface="Baghdad" pitchFamily="2" charset="-78"/>
                <a:cs typeface="Baghdad" pitchFamily="2" charset="-78"/>
              </a:rPr>
              <a:t>Gilmore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, Kompjuter Biblioteka, 2010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sr-Latn-RS" dirty="0" err="1">
                <a:latin typeface="Baghdad" pitchFamily="2" charset="-78"/>
                <a:cs typeface="Baghdad" pitchFamily="2" charset="-78"/>
              </a:rPr>
              <a:t>Mastering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 PHP 7, Branko </a:t>
            </a:r>
            <a:r>
              <a:rPr lang="sr-Latn-RS" dirty="0" err="1">
                <a:latin typeface="Baghdad" pitchFamily="2" charset="-78"/>
                <a:cs typeface="Baghdad" pitchFamily="2" charset="-78"/>
              </a:rPr>
              <a:t>Ajzele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, </a:t>
            </a:r>
            <a:r>
              <a:rPr lang="sr-Latn-RS" dirty="0" err="1">
                <a:latin typeface="Baghdad" pitchFamily="2" charset="-78"/>
                <a:cs typeface="Baghdad" pitchFamily="2" charset="-78"/>
              </a:rPr>
              <a:t>Packt</a:t>
            </a:r>
            <a:r>
              <a:rPr lang="sr-Latn-RS" dirty="0">
                <a:latin typeface="Baghdad" pitchFamily="2" charset="-78"/>
                <a:cs typeface="Baghdad" pitchFamily="2" charset="-78"/>
              </a:rPr>
              <a:t>, 2017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Baghdad" pitchFamily="2" charset="-78"/>
                <a:cs typeface="Baghdad" pitchFamily="2" charset="-78"/>
              </a:rPr>
              <a:t>The Joy of PHP: A Beginner's Guide to Programming Interactive Web Applications with PHP and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mySQL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Alan Forbes, Kindle, 6th Edition - Revised and Updated July 2020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Serverski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skriptovi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– PHP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jezik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lekcija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07, Prof.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dr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Ljubomir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Lazić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Računarski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fakultet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Priručnik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za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studente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, Beograd 2019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0025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946876" y="248155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PODSETNIK</a:t>
            </a:r>
            <a:r>
              <a:rPr lang="en-RS" sz="4000" dirty="0">
                <a:latin typeface="Baghdad" pitchFamily="2" charset="-78"/>
                <a:cs typeface="Baghdad" pitchFamily="2" charset="-78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05AF5-4BB9-444C-934E-AADAFEF9CDBC}"/>
              </a:ext>
            </a:extLst>
          </p:cNvPr>
          <p:cNvSpPr txBox="1"/>
          <p:nvPr/>
        </p:nvSpPr>
        <p:spPr>
          <a:xfrm>
            <a:off x="537663" y="2179020"/>
            <a:ext cx="11213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HTTP (HyperText Transfer Protocol) je namenjen prenosu informacija na WWW (World Wide Web)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Ovo je protokol između browser-a i servera i predstavlja request/response protokol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URL adresa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Ukucavanjem URL adrese u browser dolazi do podele adrese na 3 dela: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latin typeface="Baghdad" pitchFamily="2" charset="-78"/>
                <a:cs typeface="Baghdad" pitchFamily="2" charset="-78"/>
              </a:rPr>
              <a:t>T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ip protokola (http)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RS" dirty="0">
                <a:latin typeface="Baghdad" pitchFamily="2" charset="-78"/>
                <a:cs typeface="Baghdad" pitchFamily="2" charset="-78"/>
              </a:rPr>
              <a:t>Ime servera (www.mojserver.com)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Putanja i ime fajla na serveru kome se pristupa (sajt/index.php)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Sajtovi se mogu podeliti na statičke i dinamičke, dok i jedan i drugi mogu, a i ne moraju biti interaktivni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Jedna od podela web programskih jezika je na klijentske i serverske</a:t>
            </a:r>
          </a:p>
          <a:p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E7C-1F74-984F-ABBF-25BD17DE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 dirty="0"/>
          </a:p>
        </p:txBody>
      </p:sp>
      <p:pic>
        <p:nvPicPr>
          <p:cNvPr id="13" name="Graphic 12" descr="Badge Tick">
            <a:extLst>
              <a:ext uri="{FF2B5EF4-FFF2-40B4-BE49-F238E27FC236}">
                <a16:creationId xmlns:a16="http://schemas.microsoft.com/office/drawing/2014/main" id="{E3BE419E-B01D-0646-893D-92DCE6296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6838" y="807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16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4620816" y="239441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PHP</a:t>
            </a:r>
            <a:r>
              <a:rPr lang="en-RS" sz="4000" dirty="0">
                <a:latin typeface="Baghdad" pitchFamily="2" charset="-78"/>
                <a:cs typeface="Baghdad" pitchFamily="2" charset="-78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05AF5-4BB9-444C-934E-AADAFEF9CDBC}"/>
              </a:ext>
            </a:extLst>
          </p:cNvPr>
          <p:cNvSpPr txBox="1"/>
          <p:nvPr/>
        </p:nvSpPr>
        <p:spPr>
          <a:xfrm>
            <a:off x="537663" y="1975753"/>
            <a:ext cx="11213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HyperText Preprocessor; Personal Home Page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Specijalizovan skriptni programski jezik koji se koristi za izradu dinamičkih web stranica, tj za dinamičko generisanje HTML koda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Prevodi se redosledom kojim je pisan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Može direktno da se upisuje u HTML kod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Rezultat PHP koda se vraća korisniku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b="1" dirty="0">
                <a:latin typeface="Baghdad" pitchFamily="2" charset="-78"/>
                <a:cs typeface="Baghdad" pitchFamily="2" charset="-78"/>
              </a:rPr>
              <a:t>PHP Syntax = C + Perl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Server ne podržava PHP po default-u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Neophodno je staviti stranicu u simulator servera i tako je pokrenuti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Stavljanjem u simulator, u browser se mora ukucati adresa tog servera, a zatim putanja do stranice (127.0.0.1/sajt/index.php)</a:t>
            </a: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7570E-A15E-7847-878E-88220167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 dirty="0"/>
          </a:p>
        </p:txBody>
      </p:sp>
      <p:pic>
        <p:nvPicPr>
          <p:cNvPr id="13" name="Graphic 12" descr="Teacher">
            <a:extLst>
              <a:ext uri="{FF2B5EF4-FFF2-40B4-BE49-F238E27FC236}">
                <a16:creationId xmlns:a16="http://schemas.microsoft.com/office/drawing/2014/main" id="{5BD5885F-1AF8-3F4E-AA37-584BE98F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251" y="125562"/>
            <a:ext cx="788986" cy="7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11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076384" y="279265"/>
            <a:ext cx="7905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SERVERSKI/KLIJENTSKI JEZICI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BFA2-53C9-D646-B9BA-B6C26BD2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5A87682-64E0-6247-804D-465BC5DE3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82715"/>
              </p:ext>
            </p:extLst>
          </p:nvPr>
        </p:nvGraphicFramePr>
        <p:xfrm>
          <a:off x="1670670" y="1658292"/>
          <a:ext cx="8560726" cy="39185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80363">
                  <a:extLst>
                    <a:ext uri="{9D8B030D-6E8A-4147-A177-3AD203B41FA5}">
                      <a16:colId xmlns:a16="http://schemas.microsoft.com/office/drawing/2014/main" val="1412227550"/>
                    </a:ext>
                  </a:extLst>
                </a:gridCol>
                <a:gridCol w="4280363">
                  <a:extLst>
                    <a:ext uri="{9D8B030D-6E8A-4147-A177-3AD203B41FA5}">
                      <a16:colId xmlns:a16="http://schemas.microsoft.com/office/drawing/2014/main" val="1339554526"/>
                    </a:ext>
                  </a:extLst>
                </a:gridCol>
              </a:tblGrid>
              <a:tr h="395760">
                <a:tc>
                  <a:txBody>
                    <a:bodyPr/>
                    <a:lstStyle/>
                    <a:p>
                      <a:r>
                        <a:rPr lang="en-RS" dirty="0"/>
                        <a:t>Server Side eg: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S" dirty="0"/>
                        <a:t>Client Side eg: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91145"/>
                  </a:ext>
                </a:extLst>
              </a:tr>
              <a:tr h="3522808">
                <a:tc>
                  <a:txBody>
                    <a:bodyPr/>
                    <a:lstStyle/>
                    <a:p>
                      <a:r>
                        <a:rPr lang="en-RS" dirty="0"/>
                        <a:t>ASP</a:t>
                      </a:r>
                    </a:p>
                    <a:p>
                      <a:r>
                        <a:rPr lang="en-RS" dirty="0"/>
                        <a:t>ASP.net</a:t>
                      </a:r>
                    </a:p>
                    <a:p>
                      <a:r>
                        <a:rPr lang="en-RS" dirty="0"/>
                        <a:t>Colffusion</a:t>
                      </a:r>
                    </a:p>
                    <a:p>
                      <a:r>
                        <a:rPr lang="en-RS" dirty="0"/>
                        <a:t>ESP</a:t>
                      </a:r>
                    </a:p>
                    <a:p>
                      <a:r>
                        <a:rPr lang="en-RS" dirty="0"/>
                        <a:t>JSP</a:t>
                      </a:r>
                    </a:p>
                    <a:p>
                      <a:r>
                        <a:rPr lang="en-RS" dirty="0"/>
                        <a:t>Lasso</a:t>
                      </a:r>
                    </a:p>
                    <a:p>
                      <a:r>
                        <a:rPr lang="en-RS" dirty="0"/>
                        <a:t>LSP</a:t>
                      </a:r>
                    </a:p>
                    <a:p>
                      <a:r>
                        <a:rPr lang="en-RS" dirty="0"/>
                        <a:t>PHP</a:t>
                      </a:r>
                    </a:p>
                    <a:p>
                      <a:r>
                        <a:rPr lang="en-RS" dirty="0"/>
                        <a:t>Serverside Javascript</a:t>
                      </a:r>
                    </a:p>
                    <a:p>
                      <a:r>
                        <a:rPr lang="en-RS" dirty="0"/>
                        <a:t>SMX</a:t>
                      </a:r>
                    </a:p>
                    <a:p>
                      <a:r>
                        <a:rPr lang="en-RS" dirty="0"/>
                        <a:t>Serverside Includes</a:t>
                      </a:r>
                    </a:p>
                    <a:p>
                      <a:r>
                        <a:rPr lang="en-RS" dirty="0"/>
                        <a:t>Web2py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S" dirty="0"/>
                        <a:t>CSS</a:t>
                      </a:r>
                    </a:p>
                    <a:p>
                      <a:r>
                        <a:rPr lang="en-RS" dirty="0"/>
                        <a:t>XHTML</a:t>
                      </a:r>
                    </a:p>
                    <a:p>
                      <a:r>
                        <a:rPr lang="en-RS" dirty="0"/>
                        <a:t>Javascript</a:t>
                      </a:r>
                    </a:p>
                    <a:p>
                      <a:r>
                        <a:rPr lang="en-RS" dirty="0"/>
                        <a:t>Flash</a:t>
                      </a:r>
                    </a:p>
                    <a:p>
                      <a:r>
                        <a:rPr lang="en-RS" dirty="0"/>
                        <a:t>Microsilver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38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868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659626" y="288485"/>
            <a:ext cx="6697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BROWSER – SERVER VEZA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F60E64E-0ECD-9A4F-B7F8-70181C941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5203" y="1697059"/>
            <a:ext cx="6986125" cy="36947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07B2A-4C52-BF4F-999E-C6E3AB59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4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659877" y="345773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PHP i SERVER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9E06-47CE-DD41-9FB8-B4DB35EBB9C5}"/>
              </a:ext>
            </a:extLst>
          </p:cNvPr>
          <p:cNvSpPr txBox="1"/>
          <p:nvPr/>
        </p:nvSpPr>
        <p:spPr>
          <a:xfrm>
            <a:off x="1139564" y="2422085"/>
            <a:ext cx="9733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Nakon dobijanja zahteva za stranicom *.php server dati kod ne šalje odmah klijentu, već ga prvo obrađuje a zatim šalje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Obrada podrazumeva: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latin typeface="Baghdad" pitchFamily="2" charset="-78"/>
                <a:cs typeface="Baghdad" pitchFamily="2" charset="-78"/>
              </a:rPr>
              <a:t>P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arsiranje (sintaksna provera)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latin typeface="Baghdad" pitchFamily="2" charset="-78"/>
                <a:cs typeface="Baghdad" pitchFamily="2" charset="-78"/>
              </a:rPr>
              <a:t>I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zvršavanje (logička provera i prevođenje svake linije koda u HTML)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latin typeface="Baghdad" pitchFamily="2" charset="-78"/>
                <a:cs typeface="Baghdad" pitchFamily="2" charset="-78"/>
              </a:rPr>
              <a:t>V</a:t>
            </a:r>
            <a:r>
              <a:rPr lang="en-RS" dirty="0">
                <a:latin typeface="Baghdad" pitchFamily="2" charset="-78"/>
                <a:cs typeface="Baghdad" pitchFamily="2" charset="-78"/>
              </a:rPr>
              <a:t>raćanje čistog HTML koda sa podacima koji su dobijeni u obradi (ukoliko nije bilo greške ni na jednom od procesa obrade)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B0969C-85B8-CB48-8AE8-5773D965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Graphic 13" descr="Workflow">
            <a:extLst>
              <a:ext uri="{FF2B5EF4-FFF2-40B4-BE49-F238E27FC236}">
                <a16:creationId xmlns:a16="http://schemas.microsoft.com/office/drawing/2014/main" id="{443BDB77-5655-824C-ACF2-8BECE0E8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6880" y="185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3350910" y="288485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UPOTREBA PHP-A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9E06-47CE-DD41-9FB8-B4DB35EBB9C5}"/>
              </a:ext>
            </a:extLst>
          </p:cNvPr>
          <p:cNvSpPr txBox="1"/>
          <p:nvPr/>
        </p:nvSpPr>
        <p:spPr>
          <a:xfrm>
            <a:off x="1139564" y="1836215"/>
            <a:ext cx="9733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Pravljenje brojača posetilaca sajta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Obrada web formulara, slanje e-pošte, tekstualnih fajlova ili baze podataka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Omogućavanje posetiocima sajta da otpreme fajl na server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Pravljenje kalendara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Pravljenje Mailing lista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Pravljenje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Shopping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korpi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online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aukcija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Pravljenje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mašina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za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pretraživanje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web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sajta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Pravljenje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igara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Postavljanje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vesti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Pravljenje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web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servisa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Autorizovan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pristup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sajtu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Omogućavanje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korisnicima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da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prave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uređuju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web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stranice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preko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interneta</a:t>
            </a:r>
            <a:endParaRPr lang="en-GB" dirty="0">
              <a:latin typeface="Baghdad" pitchFamily="2" charset="-78"/>
              <a:cs typeface="Baghdad" pitchFamily="2" charset="-7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>
                <a:latin typeface="Baghdad" pitchFamily="2" charset="-78"/>
                <a:cs typeface="Baghdad" pitchFamily="2" charset="-78"/>
              </a:rPr>
              <a:t>Sprovođenje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anketa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ili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glasanje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na</a:t>
            </a:r>
            <a:r>
              <a:rPr lang="en-GB" dirty="0">
                <a:latin typeface="Baghdad" pitchFamily="2" charset="-78"/>
                <a:cs typeface="Baghdad" pitchFamily="2" charset="-78"/>
              </a:rPr>
              <a:t> </a:t>
            </a:r>
            <a:r>
              <a:rPr lang="en-GB" dirty="0" err="1">
                <a:latin typeface="Baghdad" pitchFamily="2" charset="-78"/>
                <a:cs typeface="Baghdad" pitchFamily="2" charset="-78"/>
              </a:rPr>
              <a:t>webu</a:t>
            </a: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61CB0-0506-5947-94E4-138FE590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 dirty="0"/>
          </a:p>
        </p:txBody>
      </p:sp>
      <p:pic>
        <p:nvPicPr>
          <p:cNvPr id="15" name="Graphic 14" descr="Postit Notes">
            <a:extLst>
              <a:ext uri="{FF2B5EF4-FFF2-40B4-BE49-F238E27FC236}">
                <a16:creationId xmlns:a16="http://schemas.microsoft.com/office/drawing/2014/main" id="{166FF0B1-1CC6-9B40-A938-D82C42903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207" y="949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8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85BE-C341-EE4D-8292-51428CA5DEAA}"/>
              </a:ext>
            </a:extLst>
          </p:cNvPr>
          <p:cNvSpPr txBox="1"/>
          <p:nvPr/>
        </p:nvSpPr>
        <p:spPr>
          <a:xfrm>
            <a:off x="4263081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B7F0A-3393-CE42-AA23-04B0B3FFA8B7}"/>
              </a:ext>
            </a:extLst>
          </p:cNvPr>
          <p:cNvSpPr txBox="1"/>
          <p:nvPr/>
        </p:nvSpPr>
        <p:spPr>
          <a:xfrm>
            <a:off x="2387397" y="288485"/>
            <a:ext cx="6252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latin typeface="Baghdad" pitchFamily="2" charset="-78"/>
                <a:cs typeface="Baghdad" pitchFamily="2" charset="-78"/>
              </a:rPr>
              <a:t>RAZLOZI I ULOGA PHP-A</a:t>
            </a:r>
            <a:endParaRPr lang="en-RS" sz="4000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C5C3-C745-CC47-9F40-6F9A896E6049}"/>
              </a:ext>
            </a:extLst>
          </p:cNvPr>
          <p:cNvSpPr txBox="1"/>
          <p:nvPr/>
        </p:nvSpPr>
        <p:spPr>
          <a:xfrm>
            <a:off x="2137719" y="3410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8893F-8AAC-F44D-A367-4A79E80312B3}"/>
              </a:ext>
            </a:extLst>
          </p:cNvPr>
          <p:cNvSpPr txBox="1"/>
          <p:nvPr/>
        </p:nvSpPr>
        <p:spPr>
          <a:xfrm>
            <a:off x="1878227" y="2236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69E06-47CE-DD41-9FB8-B4DB35EBB9C5}"/>
              </a:ext>
            </a:extLst>
          </p:cNvPr>
          <p:cNvSpPr txBox="1"/>
          <p:nvPr/>
        </p:nvSpPr>
        <p:spPr>
          <a:xfrm>
            <a:off x="1139564" y="1836215"/>
            <a:ext cx="9733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Koristi se za generisanje sadržaja web strane u toku izvršavanja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Open source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Ima podršku za SQL i NoSQL baze podataka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Laka konekcija na baze podataka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Radi i pod Windows-om i pod Unix-om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Ne zavisi od tipa i verzije browser-a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Besplatan je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Brz i siguran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Ne zahteva nikakvo predznanje sem HTML-a, dok ASP traži C# ili VB.net, a CGI Perl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Podržava ga Apache (open source)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Podržava ga Zend engine sa objektnim programiranjem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Biblioteka funkcija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RS" dirty="0">
                <a:latin typeface="Baghdad" pitchFamily="2" charset="-78"/>
                <a:cs typeface="Baghdad" pitchFamily="2" charset="-78"/>
              </a:rPr>
              <a:t>Portabilan</a:t>
            </a:r>
          </a:p>
          <a:p>
            <a:pPr marL="285750" indent="-285750">
              <a:buFont typeface="Wingdings" pitchFamily="2" charset="2"/>
              <a:buChar char="Ø"/>
            </a:pPr>
            <a:endParaRPr lang="en-RS" dirty="0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215F2-9A30-6644-A7FE-1325C991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Graphic 14" descr="Postit Notes">
            <a:extLst>
              <a:ext uri="{FF2B5EF4-FFF2-40B4-BE49-F238E27FC236}">
                <a16:creationId xmlns:a16="http://schemas.microsoft.com/office/drawing/2014/main" id="{A2963B35-92DE-694A-B2D0-2091B2421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4848" y="123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05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1486</Words>
  <Application>Microsoft Macintosh PowerPoint</Application>
  <PresentationFormat>Widescreen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Baghdad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 Topalovic</dc:creator>
  <cp:lastModifiedBy>Aleksa Topalovic</cp:lastModifiedBy>
  <cp:revision>30</cp:revision>
  <dcterms:created xsi:type="dcterms:W3CDTF">2020-11-08T13:25:22Z</dcterms:created>
  <dcterms:modified xsi:type="dcterms:W3CDTF">2020-11-09T21:23:46Z</dcterms:modified>
</cp:coreProperties>
</file>